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63" r:id="rId5"/>
    <p:sldId id="287" r:id="rId6"/>
    <p:sldId id="285" r:id="rId7"/>
    <p:sldId id="267" r:id="rId8"/>
    <p:sldId id="269" r:id="rId9"/>
    <p:sldId id="288" r:id="rId10"/>
    <p:sldId id="289" r:id="rId11"/>
    <p:sldId id="291" r:id="rId12"/>
    <p:sldId id="290" r:id="rId13"/>
    <p:sldId id="270" r:id="rId14"/>
    <p:sldId id="271" r:id="rId15"/>
    <p:sldId id="26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DADB"/>
    <a:srgbClr val="0070C0"/>
    <a:srgbClr val="D6D6D7"/>
    <a:srgbClr val="92D050"/>
    <a:srgbClr val="FFC000"/>
    <a:srgbClr val="58B6C0"/>
    <a:srgbClr val="7A0000"/>
    <a:srgbClr val="595959"/>
    <a:srgbClr val="262626"/>
    <a:srgbClr val="E0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68" autoAdjust="0"/>
    <p:restoredTop sz="95026" autoAdjust="0"/>
  </p:normalViewPr>
  <p:slideViewPr>
    <p:cSldViewPr snapToGrid="0">
      <p:cViewPr varScale="1">
        <p:scale>
          <a:sx n="79" d="100"/>
          <a:sy n="79" d="100"/>
        </p:scale>
        <p:origin x="76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99F38-E0A6-4C42-A371-58DDCD019804}" type="datetimeFigureOut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9A7E41-8786-4FA1-8379-8CA8B5738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0621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https://bbs.ruliweb.com/news/read/190796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120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243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812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https://www.ehyundai.com/newPortal/DP/FG/FG000000_V.do?branchCd=B00121000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428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https://www.ehyundai.com/newPortal/DP/FG/FG000000_V.do?branchCd=B00121000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276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https://www.gameinsight.co.kr/news/articleView.html?idxno=31270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7356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ko-KR" altLang="en-US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553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46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5985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8768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254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02062-0212-4227-A2DF-46998809FE2C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6394"/>
            <a:ext cx="12193057" cy="687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242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C0C74-362C-4723-9F6E-C50384AB590D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933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DF57-A0C8-4264-9565-ACC02A4D3755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571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6CE78-AD5A-42BD-9984-DFC6955DA550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18587"/>
            <a:ext cx="12193057" cy="689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7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7214-F9E3-4385-8023-2A953A1C11B2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9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32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76C42-4A5B-47F8-B001-E6C4D66BB132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565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4EC4EA-0F3A-4352-981E-81070C255783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788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BA15-6EEC-4E49-AA1B-6414747A59A4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704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428A8-F423-4E4C-A9D5-90C9D03AB05D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30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6512A-0B11-4886-9F5F-D3587E09144E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818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49C8D-E9F4-4739-944A-8B96354EB905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659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6489C-F47E-4B67-8BA4-206EC078C3A0}" type="datetime1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48800" y="646689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</a:defRPr>
            </a:lvl1pPr>
          </a:lstStyle>
          <a:p>
            <a:fld id="{B4B4C0A3-9D2B-4C42-B7BA-3839C014658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2168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816100"/>
            <a:ext cx="12192000" cy="26416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  <a:gs pos="51000">
                <a:schemeClr val="tx1">
                  <a:alpha val="66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930400" y="2650979"/>
            <a:ext cx="8331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Outside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91699" y="4961345"/>
            <a:ext cx="29081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2014182036 </a:t>
            </a:r>
            <a:r>
              <a:rPr lang="ko-KR" altLang="en-US" sz="2400" b="1" dirty="0" err="1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이한주</a:t>
            </a:r>
            <a:endParaRPr lang="en-US" altLang="ko-KR" sz="2400" b="1" dirty="0">
              <a:solidFill>
                <a:schemeClr val="bg1"/>
              </a:solidFill>
              <a:latin typeface="Arial" panose="020B0604020202020204" pitchFamily="34" charset="0"/>
              <a:ea typeface="-윤고딕310" pitchFamily="18" charset="-127"/>
              <a:cs typeface="Arial" panose="020B0604020202020204" pitchFamily="34" charset="0"/>
            </a:endParaRPr>
          </a:p>
          <a:p>
            <a:pPr algn="ctr"/>
            <a:r>
              <a:rPr lang="en-US" altLang="ko-KR" sz="2400" b="1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2018182037 </a:t>
            </a:r>
            <a:r>
              <a:rPr lang="ko-KR" altLang="en-US" sz="2400" b="1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조상준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DB490F1-54DC-4F83-19A2-DCB5BDBCBABE}"/>
              </a:ext>
            </a:extLst>
          </p:cNvPr>
          <p:cNvSpPr/>
          <p:nvPr/>
        </p:nvSpPr>
        <p:spPr>
          <a:xfrm>
            <a:off x="576072" y="4663440"/>
            <a:ext cx="3310128" cy="185623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담당교수    </a:t>
            </a:r>
            <a:r>
              <a:rPr lang="en-US" altLang="ko-KR" b="1" dirty="0">
                <a:solidFill>
                  <a:schemeClr val="tx1"/>
                </a:solidFill>
              </a:rPr>
              <a:t>:    </a:t>
            </a:r>
            <a:r>
              <a:rPr lang="ko-KR" altLang="en-US" b="1" dirty="0">
                <a:solidFill>
                  <a:schemeClr val="tx1"/>
                </a:solidFill>
              </a:rPr>
              <a:t>이형구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378FEA5-864D-7BC5-0742-D39775C21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907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6"/>
    </mc:Choice>
    <mc:Fallback xmlns="">
      <p:transition spd="slow" advTm="1041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5109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개발내용</a:t>
            </a:r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클라이언트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9C11DD-0FBA-E7D6-52D9-FC954A19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3" name="그림 2" descr="실내, 스크린샷, 가구, 벽이(가) 표시된 사진&#10;&#10;자동 생성된 설명">
            <a:extLst>
              <a:ext uri="{FF2B5EF4-FFF2-40B4-BE49-F238E27FC236}">
                <a16:creationId xmlns:a16="http://schemas.microsoft.com/office/drawing/2014/main" id="{F1235E0D-BA31-0109-B172-A8AF2AF6D7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40" y="952659"/>
            <a:ext cx="6003192" cy="3951850"/>
          </a:xfrm>
          <a:prstGeom prst="rect">
            <a:avLst/>
          </a:prstGeom>
        </p:spPr>
      </p:pic>
      <p:pic>
        <p:nvPicPr>
          <p:cNvPr id="5" name="그림 4" descr="스크린샷, 가구, 흑백, 실내이(가) 표시된 사진&#10;&#10;자동 생성된 설명">
            <a:extLst>
              <a:ext uri="{FF2B5EF4-FFF2-40B4-BE49-F238E27FC236}">
                <a16:creationId xmlns:a16="http://schemas.microsoft.com/office/drawing/2014/main" id="{67BE9FE1-F0CC-9DDD-5F6B-0A0C8C5EB7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833" y="3075869"/>
            <a:ext cx="5658439" cy="34579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BD4E8B-22D4-C360-60B8-D1077376051F}"/>
              </a:ext>
            </a:extLst>
          </p:cNvPr>
          <p:cNvSpPr txBox="1"/>
          <p:nvPr/>
        </p:nvSpPr>
        <p:spPr>
          <a:xfrm>
            <a:off x="8652640" y="3410733"/>
            <a:ext cx="2850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       </a:t>
            </a:r>
            <a:r>
              <a:rPr lang="ko-KR" altLang="en-US" dirty="0"/>
              <a:t>맵 부분 제작 </a:t>
            </a:r>
            <a:endParaRPr lang="en-US" altLang="ko-KR" dirty="0"/>
          </a:p>
          <a:p>
            <a:pPr algn="ctr"/>
            <a:r>
              <a:rPr lang="ko-KR" altLang="en-US" dirty="0"/>
              <a:t>및 배치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1149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5109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개발내용</a:t>
            </a:r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클라이언트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9C11DD-0FBA-E7D6-52D9-FC954A19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4" name="그림 3" descr="스크린샷, PC 게임, 3D 모델링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A828E5A2-A255-08D4-8A20-6357BAE857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99" y="1572182"/>
            <a:ext cx="6786792" cy="42633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74FDF7-94C4-6291-D078-1FC50611555F}"/>
              </a:ext>
            </a:extLst>
          </p:cNvPr>
          <p:cNvSpPr txBox="1"/>
          <p:nvPr/>
        </p:nvSpPr>
        <p:spPr>
          <a:xfrm>
            <a:off x="8394945" y="3380693"/>
            <a:ext cx="2850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      </a:t>
            </a:r>
            <a:r>
              <a:rPr lang="ko-KR" altLang="en-US" dirty="0"/>
              <a:t>인벤토리 </a:t>
            </a:r>
            <a:r>
              <a:rPr lang="en-US" altLang="ko-KR" dirty="0"/>
              <a:t>UI</a:t>
            </a:r>
            <a:r>
              <a:rPr lang="ko-KR" altLang="en-US" dirty="0"/>
              <a:t>등 </a:t>
            </a:r>
            <a:endParaRPr lang="en-US" altLang="ko-KR" dirty="0"/>
          </a:p>
          <a:p>
            <a:r>
              <a:rPr lang="ko-KR" altLang="en-US" dirty="0"/>
              <a:t>각 클라이언트 기능 구현</a:t>
            </a:r>
          </a:p>
        </p:txBody>
      </p:sp>
    </p:spTree>
    <p:extLst>
      <p:ext uri="{BB962C8B-B14F-4D97-AF65-F5344CB8AC3E}">
        <p14:creationId xmlns:p14="http://schemas.microsoft.com/office/powerpoint/2010/main" val="1526562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-21276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41857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문제점 및 보완책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9C11DD-0FBA-E7D6-52D9-FC954A19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12</a:t>
            </a:fld>
            <a:endParaRPr lang="ko-KR" altLang="en-US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C63CEF22-6617-AF6A-337E-19B1BE227B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058060"/>
              </p:ext>
            </p:extLst>
          </p:nvPr>
        </p:nvGraphicFramePr>
        <p:xfrm>
          <a:off x="227499" y="2562330"/>
          <a:ext cx="11860668" cy="32556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00583">
                  <a:extLst>
                    <a:ext uri="{9D8B030D-6E8A-4147-A177-3AD203B41FA5}">
                      <a16:colId xmlns:a16="http://schemas.microsoft.com/office/drawing/2014/main" val="248136247"/>
                    </a:ext>
                  </a:extLst>
                </a:gridCol>
                <a:gridCol w="5760085">
                  <a:extLst>
                    <a:ext uri="{9D8B030D-6E8A-4147-A177-3AD203B41FA5}">
                      <a16:colId xmlns:a16="http://schemas.microsoft.com/office/drawing/2014/main" val="2917345652"/>
                    </a:ext>
                  </a:extLst>
                </a:gridCol>
              </a:tblGrid>
              <a:tr h="32556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AI</a:t>
                      </a:r>
                      <a:r>
                        <a:rPr lang="ko-KR" altLang="en-US" dirty="0"/>
                        <a:t> 서버 동기화</a:t>
                      </a:r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문제점</a:t>
                      </a:r>
                      <a:r>
                        <a:rPr lang="en-US" altLang="ko-KR" dirty="0"/>
                        <a:t>: AI Zombie </a:t>
                      </a:r>
                      <a:r>
                        <a:rPr lang="ko-KR" altLang="en-US" dirty="0"/>
                        <a:t>동기화가 제대로 이루어지지 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않는 현상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보완책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서버에서 </a:t>
                      </a:r>
                      <a:r>
                        <a:rPr lang="en-US" altLang="ko-KR" dirty="0"/>
                        <a:t>AI </a:t>
                      </a:r>
                      <a:r>
                        <a:rPr lang="ko-KR" altLang="en-US" dirty="0"/>
                        <a:t>통제하도록 수정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및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플레이</a:t>
                      </a:r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문제점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게임 플레이가 몰입감이 떨어지는 문제</a:t>
                      </a:r>
                      <a:endParaRPr lang="en-US" altLang="ko-KR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보완점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재미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몰입감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등의 상승을 위한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이펙트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사운드 적용</a:t>
                      </a:r>
                      <a:endParaRPr lang="en-US" altLang="ko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5171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3650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3724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향후 개발 </a:t>
            </a:r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일정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D27D89C5-007E-315D-C0EA-C3CBB144BC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087335"/>
              </p:ext>
            </p:extLst>
          </p:nvPr>
        </p:nvGraphicFramePr>
        <p:xfrm>
          <a:off x="424161" y="2525256"/>
          <a:ext cx="11593668" cy="19391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85000">
                  <a:extLst>
                    <a:ext uri="{9D8B030D-6E8A-4147-A177-3AD203B41FA5}">
                      <a16:colId xmlns:a16="http://schemas.microsoft.com/office/drawing/2014/main" val="248136247"/>
                    </a:ext>
                  </a:extLst>
                </a:gridCol>
                <a:gridCol w="2252166">
                  <a:extLst>
                    <a:ext uri="{9D8B030D-6E8A-4147-A177-3AD203B41FA5}">
                      <a16:colId xmlns:a16="http://schemas.microsoft.com/office/drawing/2014/main" val="3398038662"/>
                    </a:ext>
                  </a:extLst>
                </a:gridCol>
                <a:gridCol w="1126084">
                  <a:extLst>
                    <a:ext uri="{9D8B030D-6E8A-4147-A177-3AD203B41FA5}">
                      <a16:colId xmlns:a16="http://schemas.microsoft.com/office/drawing/2014/main" val="1456563234"/>
                    </a:ext>
                  </a:extLst>
                </a:gridCol>
                <a:gridCol w="877913">
                  <a:extLst>
                    <a:ext uri="{9D8B030D-6E8A-4147-A177-3AD203B41FA5}">
                      <a16:colId xmlns:a16="http://schemas.microsoft.com/office/drawing/2014/main" val="2917345652"/>
                    </a:ext>
                  </a:extLst>
                </a:gridCol>
                <a:gridCol w="2290658">
                  <a:extLst>
                    <a:ext uri="{9D8B030D-6E8A-4147-A177-3AD203B41FA5}">
                      <a16:colId xmlns:a16="http://schemas.microsoft.com/office/drawing/2014/main" val="1555170486"/>
                    </a:ext>
                  </a:extLst>
                </a:gridCol>
                <a:gridCol w="1296238">
                  <a:extLst>
                    <a:ext uri="{9D8B030D-6E8A-4147-A177-3AD203B41FA5}">
                      <a16:colId xmlns:a16="http://schemas.microsoft.com/office/drawing/2014/main" val="3528667160"/>
                    </a:ext>
                  </a:extLst>
                </a:gridCol>
                <a:gridCol w="1165609">
                  <a:extLst>
                    <a:ext uri="{9D8B030D-6E8A-4147-A177-3AD203B41FA5}">
                      <a16:colId xmlns:a16="http://schemas.microsoft.com/office/drawing/2014/main" val="3830240191"/>
                    </a:ext>
                  </a:extLst>
                </a:gridCol>
              </a:tblGrid>
              <a:tr h="5697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/>
                        <a:t>일정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서버 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클라이언트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5171173"/>
                  </a:ext>
                </a:extLst>
              </a:tr>
              <a:tr h="5697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/>
                        <a:t>6</a:t>
                      </a:r>
                      <a:r>
                        <a:rPr lang="ko-KR" altLang="en-US" sz="1400" b="1"/>
                        <a:t>월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 로비서버 구현</a:t>
                      </a:r>
                      <a:endParaRPr lang="ko-KR" altLang="en-US" dirty="0"/>
                    </a:p>
                  </a:txBody>
                  <a:tcPr>
                    <a:solidFill>
                      <a:srgbClr val="DADAD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동기화 보완</a:t>
                      </a:r>
                    </a:p>
                  </a:txBody>
                  <a:tcPr>
                    <a:solidFill>
                      <a:srgbClr val="DADAD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DAD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좀비 절단 마무리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DADAD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이펙트</a:t>
                      </a:r>
                      <a:endParaRPr lang="en-US" altLang="ko-KR"/>
                    </a:p>
                    <a:p>
                      <a:pPr latinLnBrk="1"/>
                      <a:r>
                        <a:rPr lang="ko-KR" altLang="en-US"/>
                        <a:t>적용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사운드 적용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4071014"/>
                  </a:ext>
                </a:extLst>
              </a:tr>
              <a:tr h="7293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/>
                        <a:t>7</a:t>
                      </a:r>
                      <a:r>
                        <a:rPr lang="ko-KR" altLang="en-US" sz="1400" b="1"/>
                        <a:t>월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데이터베이스 연동</a:t>
                      </a:r>
                    </a:p>
                  </a:txBody>
                  <a:tcPr>
                    <a:solidFill>
                      <a:srgbClr val="DAD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동기화 보완</a:t>
                      </a:r>
                    </a:p>
                  </a:txBody>
                  <a:tcPr>
                    <a:solidFill>
                      <a:srgbClr val="DADAD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DADAD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버그 수정</a:t>
                      </a:r>
                    </a:p>
                  </a:txBody>
                  <a:tcPr>
                    <a:solidFill>
                      <a:srgbClr val="DADAD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마무리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작업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7250277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F2EB1EC-BFD8-0315-C7F0-399528936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5802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672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데모 시연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DE17861-E8C3-5854-7DDC-7D831E97A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073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816100"/>
            <a:ext cx="12192000" cy="26416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  <a:gs pos="51000">
                <a:schemeClr val="tx1">
                  <a:alpha val="66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930400" y="2650979"/>
            <a:ext cx="83312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THANK</a:t>
            </a:r>
            <a:r>
              <a:rPr lang="ko-KR" altLang="en-US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ko-KR" altLang="en-US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48865A4-A94C-958E-3A94-7D2A6D47D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77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90706" y="307986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cs typeface="Arial" panose="020B0604020202020204" pitchFamily="34" charset="0"/>
              </a:rPr>
              <a:t>목차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891034" y="1793498"/>
            <a:ext cx="1836949" cy="774700"/>
            <a:chOff x="903734" y="1399798"/>
            <a:chExt cx="1836949" cy="774700"/>
          </a:xfrm>
        </p:grpSpPr>
        <p:sp>
          <p:nvSpPr>
            <p:cNvPr id="4" name="TextBox 3"/>
            <p:cNvSpPr txBox="1"/>
            <p:nvPr/>
          </p:nvSpPr>
          <p:spPr>
            <a:xfrm>
              <a:off x="1837872" y="1525538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개요</a:t>
              </a:r>
              <a:endParaRPr lang="ko-KR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18" name="타원 17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504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891034" y="2822198"/>
            <a:ext cx="2654482" cy="774700"/>
            <a:chOff x="903734" y="1399798"/>
            <a:chExt cx="2654482" cy="774700"/>
          </a:xfrm>
        </p:grpSpPr>
        <p:sp>
          <p:nvSpPr>
            <p:cNvPr id="25" name="TextBox 24"/>
            <p:cNvSpPr txBox="1"/>
            <p:nvPr/>
          </p:nvSpPr>
          <p:spPr>
            <a:xfrm>
              <a:off x="1837873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게임 조작</a:t>
              </a:r>
              <a:endParaRPr lang="ko-KR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891034" y="3812798"/>
            <a:ext cx="5466148" cy="774700"/>
            <a:chOff x="903734" y="1399798"/>
            <a:chExt cx="5466148" cy="774700"/>
          </a:xfrm>
        </p:grpSpPr>
        <p:sp>
          <p:nvSpPr>
            <p:cNvPr id="31" name="TextBox 30"/>
            <p:cNvSpPr txBox="1"/>
            <p:nvPr/>
          </p:nvSpPr>
          <p:spPr>
            <a:xfrm>
              <a:off x="1837872" y="1525538"/>
              <a:ext cx="45320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기술 요소와 중점 연구 분야</a:t>
              </a:r>
              <a:endParaRPr lang="ko-KR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891034" y="4828798"/>
            <a:ext cx="3831085" cy="774700"/>
            <a:chOff x="903734" y="1399798"/>
            <a:chExt cx="3831085" cy="774700"/>
          </a:xfrm>
        </p:grpSpPr>
        <p:sp>
          <p:nvSpPr>
            <p:cNvPr id="37" name="TextBox 36"/>
            <p:cNvSpPr txBox="1"/>
            <p:nvPr/>
          </p:nvSpPr>
          <p:spPr>
            <a:xfrm>
              <a:off x="1837872" y="1507460"/>
              <a:ext cx="28969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구성원 역할 분담</a:t>
              </a:r>
              <a:endParaRPr lang="ko-KR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35" name="타원 34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2454C1AD-115C-99AF-1188-4D38240EDD87}"/>
              </a:ext>
            </a:extLst>
          </p:cNvPr>
          <p:cNvGrpSpPr/>
          <p:nvPr/>
        </p:nvGrpSpPr>
        <p:grpSpPr>
          <a:xfrm>
            <a:off x="6960174" y="1793498"/>
            <a:ext cx="2555095" cy="774700"/>
            <a:chOff x="903734" y="1399798"/>
            <a:chExt cx="2555095" cy="7747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6459E30-A56F-2BAF-AE03-3CB7EEEC4BC9}"/>
                </a:ext>
              </a:extLst>
            </p:cNvPr>
            <p:cNvSpPr txBox="1"/>
            <p:nvPr/>
          </p:nvSpPr>
          <p:spPr>
            <a:xfrm>
              <a:off x="1837872" y="1525538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개발내용</a:t>
              </a:r>
              <a:endParaRPr lang="ko-KR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1944B231-621C-116E-EE2B-5AE2CC955541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F869A5-8D3F-BF2C-9151-331C843745F2}"/>
                </a:ext>
              </a:extLst>
            </p:cNvPr>
            <p:cNvSpPr txBox="1"/>
            <p:nvPr/>
          </p:nvSpPr>
          <p:spPr>
            <a:xfrm>
              <a:off x="10504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BB7FC67-F682-6996-14E7-C4A1BAA7A0FD}"/>
              </a:ext>
            </a:extLst>
          </p:cNvPr>
          <p:cNvGrpSpPr/>
          <p:nvPr/>
        </p:nvGrpSpPr>
        <p:grpSpPr>
          <a:xfrm>
            <a:off x="6960174" y="2822198"/>
            <a:ext cx="3831086" cy="774700"/>
            <a:chOff x="903734" y="1399798"/>
            <a:chExt cx="3831086" cy="77470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4669F66-714B-7DC8-AA27-2370FE5EF7E3}"/>
                </a:ext>
              </a:extLst>
            </p:cNvPr>
            <p:cNvSpPr txBox="1"/>
            <p:nvPr/>
          </p:nvSpPr>
          <p:spPr>
            <a:xfrm>
              <a:off x="1837873" y="1525538"/>
              <a:ext cx="28969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문제점 및 보완책</a:t>
              </a:r>
              <a:endParaRPr lang="ko-KR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9B31EF2-C3D0-C3BD-2967-045DCA613974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50AA211-41EF-C071-FB28-DCD522A9BA0A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817548F-3A4D-41E8-F9DC-0CFB41070499}"/>
              </a:ext>
            </a:extLst>
          </p:cNvPr>
          <p:cNvGrpSpPr/>
          <p:nvPr/>
        </p:nvGrpSpPr>
        <p:grpSpPr>
          <a:xfrm>
            <a:off x="6960174" y="3812798"/>
            <a:ext cx="3472012" cy="774700"/>
            <a:chOff x="903734" y="1399798"/>
            <a:chExt cx="3472012" cy="77470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A7DF43E-94C3-50FD-FE16-6CBEBDA58951}"/>
                </a:ext>
              </a:extLst>
            </p:cNvPr>
            <p:cNvSpPr txBox="1"/>
            <p:nvPr/>
          </p:nvSpPr>
          <p:spPr>
            <a:xfrm>
              <a:off x="1837872" y="1525538"/>
              <a:ext cx="25378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향후 개발 </a:t>
              </a:r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일정</a:t>
              </a: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6CCE4227-754E-66C4-E39E-A0C1897ECA69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E0B2DE4-1772-2707-EF01-223377CD922A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5A45CC5-D076-C5C4-BEF7-69E5B28852B6}"/>
              </a:ext>
            </a:extLst>
          </p:cNvPr>
          <p:cNvGrpSpPr/>
          <p:nvPr/>
        </p:nvGrpSpPr>
        <p:grpSpPr>
          <a:xfrm>
            <a:off x="6960174" y="4828798"/>
            <a:ext cx="2555095" cy="774700"/>
            <a:chOff x="903734" y="1399798"/>
            <a:chExt cx="2555095" cy="774700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CFFE0B-DDA8-B624-5BE7-0E82D778B484}"/>
                </a:ext>
              </a:extLst>
            </p:cNvPr>
            <p:cNvSpPr txBox="1"/>
            <p:nvPr/>
          </p:nvSpPr>
          <p:spPr>
            <a:xfrm>
              <a:off x="1837872" y="150746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데모시연</a:t>
              </a:r>
              <a:endParaRPr lang="ko-KR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F7E0F63F-6027-00E9-222B-40E931282FB4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79CCC24-3885-B52A-541B-58B3379AE4C8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2DE6258-426E-5265-85E2-F3B6FD19B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477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62"/>
    </mc:Choice>
    <mc:Fallback xmlns="">
      <p:transition spd="slow" advTm="346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3852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개요</a:t>
            </a:r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</a:t>
            </a:r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Google Shape;76;p16">
            <a:extLst>
              <a:ext uri="{FF2B5EF4-FFF2-40B4-BE49-F238E27FC236}">
                <a16:creationId xmlns:a16="http://schemas.microsoft.com/office/drawing/2014/main" id="{8EE68816-4653-4062-D01B-8A4156A7A439}"/>
              </a:ext>
            </a:extLst>
          </p:cNvPr>
          <p:cNvSpPr txBox="1">
            <a:spLocks/>
          </p:cNvSpPr>
          <p:nvPr/>
        </p:nvSpPr>
        <p:spPr>
          <a:xfrm>
            <a:off x="227499" y="780193"/>
            <a:ext cx="4545600" cy="1553471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장르 </a:t>
            </a:r>
            <a:r>
              <a:rPr lang="en-US" altLang="ko-KR" sz="2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4</a:t>
            </a:r>
            <a:r>
              <a:rPr lang="ko-KR" altLang="en-US" sz="2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 협동 좀비 서바이벌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플레이 타임</a:t>
            </a:r>
            <a:r>
              <a:rPr lang="en-US" alt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~10</a:t>
            </a:r>
            <a:r>
              <a:rPr lang="ko-KR" altLang="en-US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</a:t>
            </a:r>
            <a:endParaRPr lang="ko-KR" altLang="en-US" sz="20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플레이 인원</a:t>
            </a:r>
            <a:r>
              <a:rPr lang="en-US" alt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4</a:t>
            </a:r>
            <a:r>
              <a:rPr lang="ko-KR" altLang="en-US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</a:t>
            </a:r>
            <a:endParaRPr lang="ko-KR" altLang="en-US" sz="20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5E1E10-2BAC-41CD-131F-D847326D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5" name="그림 4" descr="스크린샷, PC 게임, 비디오 게임 소프트웨어, 디지털 합성이(가) 표시된 사진&#10;&#10;자동 생성된 설명">
            <a:extLst>
              <a:ext uri="{FF2B5EF4-FFF2-40B4-BE49-F238E27FC236}">
                <a16:creationId xmlns:a16="http://schemas.microsoft.com/office/drawing/2014/main" id="{F6D4351E-D9DB-C3A9-0E34-1DAA790C31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163" y="2333664"/>
            <a:ext cx="9074727" cy="455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139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3852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개요</a:t>
            </a:r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</a:t>
            </a:r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BE65291-17EF-1EE0-E9B0-396EBEABC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841" y="4396933"/>
            <a:ext cx="2345794" cy="228687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CD42412-ABCC-5FAD-050D-32B623284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0688" y="1059544"/>
            <a:ext cx="2522653" cy="244984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A6F3BB4-F5E0-6DB3-151F-612902BFA9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2494" y="2687672"/>
            <a:ext cx="2522652" cy="2368006"/>
          </a:xfrm>
          <a:prstGeom prst="rect">
            <a:avLst/>
          </a:prstGeom>
        </p:spPr>
      </p:pic>
      <p:sp>
        <p:nvSpPr>
          <p:cNvPr id="10" name="화살표: 굽음 9">
            <a:extLst>
              <a:ext uri="{FF2B5EF4-FFF2-40B4-BE49-F238E27FC236}">
                <a16:creationId xmlns:a16="http://schemas.microsoft.com/office/drawing/2014/main" id="{F1DFEBE0-2B54-0254-FCEA-F0132D62C976}"/>
              </a:ext>
            </a:extLst>
          </p:cNvPr>
          <p:cNvSpPr/>
          <p:nvPr/>
        </p:nvSpPr>
        <p:spPr>
          <a:xfrm flipH="1">
            <a:off x="5733341" y="1513422"/>
            <a:ext cx="1298542" cy="1174250"/>
          </a:xfrm>
          <a:prstGeom prst="ben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화살표: 굽음 10">
            <a:extLst>
              <a:ext uri="{FF2B5EF4-FFF2-40B4-BE49-F238E27FC236}">
                <a16:creationId xmlns:a16="http://schemas.microsoft.com/office/drawing/2014/main" id="{738C3B00-526C-EBAE-270C-213E4BE5E455}"/>
              </a:ext>
            </a:extLst>
          </p:cNvPr>
          <p:cNvSpPr/>
          <p:nvPr/>
        </p:nvSpPr>
        <p:spPr>
          <a:xfrm flipV="1">
            <a:off x="5220700" y="5137515"/>
            <a:ext cx="1298542" cy="1174250"/>
          </a:xfrm>
          <a:prstGeom prst="ben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321F6B-5EDA-705F-335A-12D3ECA3AD4F}"/>
              </a:ext>
            </a:extLst>
          </p:cNvPr>
          <p:cNvSpPr txBox="1"/>
          <p:nvPr/>
        </p:nvSpPr>
        <p:spPr>
          <a:xfrm>
            <a:off x="6545807" y="1275162"/>
            <a:ext cx="1736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</a:rPr>
              <a:t>A.</a:t>
            </a:r>
            <a:r>
              <a:rPr lang="ko-KR" altLang="en-US" sz="2000" b="1" dirty="0">
                <a:solidFill>
                  <a:srgbClr val="FF0000"/>
                </a:solidFill>
              </a:rPr>
              <a:t>옥상 루트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0C4E4C-3037-86DA-A24B-2310876D136C}"/>
              </a:ext>
            </a:extLst>
          </p:cNvPr>
          <p:cNvSpPr txBox="1"/>
          <p:nvPr/>
        </p:nvSpPr>
        <p:spPr>
          <a:xfrm>
            <a:off x="3701753" y="6084433"/>
            <a:ext cx="1858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B050"/>
                </a:solidFill>
              </a:rPr>
              <a:t>B.</a:t>
            </a:r>
            <a:r>
              <a:rPr lang="ko-KR" altLang="en-US" sz="2000" b="1" dirty="0">
                <a:solidFill>
                  <a:srgbClr val="00B050"/>
                </a:solidFill>
              </a:rPr>
              <a:t>주차장 루트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ED66D9-2B03-3115-8B14-B1CCCCA62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415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67209" y="77569"/>
            <a:ext cx="4314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개요</a:t>
            </a:r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흐름도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ED66D9-2B03-3115-8B14-B1CCCCA62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3" name="그림 2" descr="도표, 라인, 기술 도면이(가) 표시된 사진&#10;&#10;자동 생성된 설명">
            <a:extLst>
              <a:ext uri="{FF2B5EF4-FFF2-40B4-BE49-F238E27FC236}">
                <a16:creationId xmlns:a16="http://schemas.microsoft.com/office/drawing/2014/main" id="{9F65883D-52DF-9092-32C9-ACCD409038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379" y="679054"/>
            <a:ext cx="4215496" cy="617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644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게임조작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Keyboard">
            <a:extLst>
              <a:ext uri="{FF2B5EF4-FFF2-40B4-BE49-F238E27FC236}">
                <a16:creationId xmlns:a16="http://schemas.microsoft.com/office/drawing/2014/main" id="{3276DF64-CC11-20EF-0829-F570C9B40B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525" y="1561365"/>
            <a:ext cx="8315326" cy="2169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Google Shape;165;p22">
            <a:extLst>
              <a:ext uri="{FF2B5EF4-FFF2-40B4-BE49-F238E27FC236}">
                <a16:creationId xmlns:a16="http://schemas.microsoft.com/office/drawing/2014/main" id="{2A835F47-DB69-36CB-336F-508AE04E2B3E}"/>
              </a:ext>
            </a:extLst>
          </p:cNvPr>
          <p:cNvPicPr preferRelativeResize="0"/>
          <p:nvPr/>
        </p:nvPicPr>
        <p:blipFill>
          <a:blip r:embed="rId4">
            <a:alphaModFix/>
            <a:biLevel thresh="50000"/>
          </a:blip>
          <a:stretch>
            <a:fillRect/>
          </a:stretch>
        </p:blipFill>
        <p:spPr>
          <a:xfrm>
            <a:off x="9357231" y="1561365"/>
            <a:ext cx="2446149" cy="244617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608F5F2D-C42C-6289-35D9-CF73635D3105}"/>
              </a:ext>
            </a:extLst>
          </p:cNvPr>
          <p:cNvSpPr/>
          <p:nvPr/>
        </p:nvSpPr>
        <p:spPr>
          <a:xfrm>
            <a:off x="1781045" y="2645972"/>
            <a:ext cx="358140" cy="362685"/>
          </a:xfrm>
          <a:prstGeom prst="roundRect">
            <a:avLst/>
          </a:prstGeom>
          <a:solidFill>
            <a:schemeClr val="accent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E22D1E86-8C07-1F3C-BC35-9000F2E4439C}"/>
              </a:ext>
            </a:extLst>
          </p:cNvPr>
          <p:cNvSpPr/>
          <p:nvPr/>
        </p:nvSpPr>
        <p:spPr>
          <a:xfrm>
            <a:off x="1960115" y="2285265"/>
            <a:ext cx="358140" cy="362685"/>
          </a:xfrm>
          <a:prstGeom prst="roundRect">
            <a:avLst/>
          </a:prstGeom>
          <a:solidFill>
            <a:schemeClr val="accent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A01D273F-C431-03D0-E47E-887950ADE529}"/>
              </a:ext>
            </a:extLst>
          </p:cNvPr>
          <p:cNvSpPr/>
          <p:nvPr/>
        </p:nvSpPr>
        <p:spPr>
          <a:xfrm>
            <a:off x="2501135" y="2645972"/>
            <a:ext cx="358140" cy="362685"/>
          </a:xfrm>
          <a:prstGeom prst="roundRect">
            <a:avLst/>
          </a:prstGeom>
          <a:solidFill>
            <a:schemeClr val="accent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73A20829-BAE7-11CB-E96D-A731DF9C500A}"/>
              </a:ext>
            </a:extLst>
          </p:cNvPr>
          <p:cNvSpPr/>
          <p:nvPr/>
        </p:nvSpPr>
        <p:spPr>
          <a:xfrm>
            <a:off x="2142995" y="2645972"/>
            <a:ext cx="358140" cy="362685"/>
          </a:xfrm>
          <a:prstGeom prst="roundRect">
            <a:avLst/>
          </a:prstGeom>
          <a:solidFill>
            <a:schemeClr val="accent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AA508862-8B9A-986F-4F0C-47610035433A}"/>
              </a:ext>
            </a:extLst>
          </p:cNvPr>
          <p:cNvSpPr/>
          <p:nvPr/>
        </p:nvSpPr>
        <p:spPr>
          <a:xfrm>
            <a:off x="2870705" y="2645972"/>
            <a:ext cx="346710" cy="362685"/>
          </a:xfrm>
          <a:prstGeom prst="roundRect">
            <a:avLst/>
          </a:prstGeom>
          <a:solidFill>
            <a:srgbClr val="FFC000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0297A14-1FC0-5474-E109-3298FD0EC2B3}"/>
              </a:ext>
            </a:extLst>
          </p:cNvPr>
          <p:cNvSpPr/>
          <p:nvPr/>
        </p:nvSpPr>
        <p:spPr>
          <a:xfrm>
            <a:off x="1049525" y="3008657"/>
            <a:ext cx="910590" cy="362685"/>
          </a:xfrm>
          <a:prstGeom prst="roundRect">
            <a:avLst/>
          </a:prstGeom>
          <a:solidFill>
            <a:srgbClr val="FFC000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926DEE15-E403-67D7-0E94-18C254EFA58E}"/>
              </a:ext>
            </a:extLst>
          </p:cNvPr>
          <p:cNvSpPr/>
          <p:nvPr/>
        </p:nvSpPr>
        <p:spPr>
          <a:xfrm>
            <a:off x="2581275" y="3375006"/>
            <a:ext cx="2532251" cy="353796"/>
          </a:xfrm>
          <a:prstGeom prst="roundRect">
            <a:avLst/>
          </a:prstGeom>
          <a:solidFill>
            <a:srgbClr val="FFC000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F0701234-5C47-7876-C71F-4466204CB103}"/>
              </a:ext>
            </a:extLst>
          </p:cNvPr>
          <p:cNvSpPr/>
          <p:nvPr/>
        </p:nvSpPr>
        <p:spPr>
          <a:xfrm>
            <a:off x="1049525" y="2285265"/>
            <a:ext cx="552450" cy="362685"/>
          </a:xfrm>
          <a:prstGeom prst="roundRect">
            <a:avLst/>
          </a:prstGeom>
          <a:solidFill>
            <a:srgbClr val="FFC000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9A9F9BE5-7901-27C5-2F4B-683644CA2529}"/>
              </a:ext>
            </a:extLst>
          </p:cNvPr>
          <p:cNvSpPr/>
          <p:nvPr/>
        </p:nvSpPr>
        <p:spPr>
          <a:xfrm>
            <a:off x="1419095" y="1922326"/>
            <a:ext cx="358140" cy="362685"/>
          </a:xfrm>
          <a:prstGeom prst="roundRect">
            <a:avLst/>
          </a:prstGeom>
          <a:solidFill>
            <a:srgbClr val="92D050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02D75E13-7272-AF79-0DA6-A755E77A43F8}"/>
              </a:ext>
            </a:extLst>
          </p:cNvPr>
          <p:cNvSpPr/>
          <p:nvPr/>
        </p:nvSpPr>
        <p:spPr>
          <a:xfrm>
            <a:off x="1777235" y="1922326"/>
            <a:ext cx="358140" cy="362685"/>
          </a:xfrm>
          <a:prstGeom prst="roundRect">
            <a:avLst/>
          </a:prstGeom>
          <a:solidFill>
            <a:srgbClr val="92D050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3B8B7C79-DB62-DBBD-F53B-6A51E0A131AE}"/>
              </a:ext>
            </a:extLst>
          </p:cNvPr>
          <p:cNvSpPr/>
          <p:nvPr/>
        </p:nvSpPr>
        <p:spPr>
          <a:xfrm>
            <a:off x="2135375" y="1922326"/>
            <a:ext cx="358140" cy="362685"/>
          </a:xfrm>
          <a:prstGeom prst="roundRect">
            <a:avLst/>
          </a:prstGeom>
          <a:solidFill>
            <a:srgbClr val="92D050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부분 원형 35">
            <a:extLst>
              <a:ext uri="{FF2B5EF4-FFF2-40B4-BE49-F238E27FC236}">
                <a16:creationId xmlns:a16="http://schemas.microsoft.com/office/drawing/2014/main" id="{330A1B2B-906F-3947-DC56-2DA7FEBE2B24}"/>
              </a:ext>
            </a:extLst>
          </p:cNvPr>
          <p:cNvSpPr/>
          <p:nvPr/>
        </p:nvSpPr>
        <p:spPr>
          <a:xfrm>
            <a:off x="9963149" y="2012950"/>
            <a:ext cx="1179325" cy="1238721"/>
          </a:xfrm>
          <a:prstGeom prst="pie">
            <a:avLst>
              <a:gd name="adj1" fmla="val 10780774"/>
              <a:gd name="adj2" fmla="val 16200000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부분 원형 37">
            <a:extLst>
              <a:ext uri="{FF2B5EF4-FFF2-40B4-BE49-F238E27FC236}">
                <a16:creationId xmlns:a16="http://schemas.microsoft.com/office/drawing/2014/main" id="{C6717FC7-A51F-EBC0-5B15-0962E4C56EFC}"/>
              </a:ext>
            </a:extLst>
          </p:cNvPr>
          <p:cNvSpPr/>
          <p:nvPr/>
        </p:nvSpPr>
        <p:spPr>
          <a:xfrm flipH="1">
            <a:off x="10024868" y="2026611"/>
            <a:ext cx="1179325" cy="1238721"/>
          </a:xfrm>
          <a:prstGeom prst="pie">
            <a:avLst>
              <a:gd name="adj1" fmla="val 10780774"/>
              <a:gd name="adj2" fmla="val 16200000"/>
            </a:avLst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0665A7B-8CF0-E373-7B2E-8B236142202E}"/>
              </a:ext>
            </a:extLst>
          </p:cNvPr>
          <p:cNvSpPr txBox="1"/>
          <p:nvPr/>
        </p:nvSpPr>
        <p:spPr>
          <a:xfrm>
            <a:off x="1009110" y="3746623"/>
            <a:ext cx="3099709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W A S D : </a:t>
            </a:r>
            <a:r>
              <a:rPr lang="ko-KR" altLang="en-US" dirty="0"/>
              <a:t>이동키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E : </a:t>
            </a:r>
            <a:r>
              <a:rPr lang="ko-KR" altLang="en-US" dirty="0"/>
              <a:t>아이템 줍기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F : </a:t>
            </a:r>
            <a:r>
              <a:rPr lang="ko-KR" altLang="en-US" dirty="0"/>
              <a:t>손전등 켜기</a:t>
            </a:r>
            <a:r>
              <a:rPr lang="en-US" altLang="ko-KR" dirty="0"/>
              <a:t>/</a:t>
            </a:r>
            <a:r>
              <a:rPr lang="ko-KR" altLang="en-US" dirty="0"/>
              <a:t>끄기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Tab : </a:t>
            </a:r>
            <a:r>
              <a:rPr lang="ko-KR" altLang="en-US" dirty="0"/>
              <a:t>인벤토리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Shift : </a:t>
            </a:r>
            <a:r>
              <a:rPr lang="ko-KR" altLang="en-US" dirty="0"/>
              <a:t>달리기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Space : </a:t>
            </a:r>
            <a:r>
              <a:rPr lang="ko-KR" altLang="en-US" dirty="0"/>
              <a:t>점프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5D245C-53B0-9531-9CE3-336DB2726027}"/>
              </a:ext>
            </a:extLst>
          </p:cNvPr>
          <p:cNvSpPr txBox="1"/>
          <p:nvPr/>
        </p:nvSpPr>
        <p:spPr>
          <a:xfrm>
            <a:off x="4261965" y="3746623"/>
            <a:ext cx="309970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우클릭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 err="1"/>
              <a:t>퀵슬롯</a:t>
            </a:r>
            <a:r>
              <a:rPr lang="ko-KR" altLang="en-US" dirty="0"/>
              <a:t> 등록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1 : </a:t>
            </a:r>
            <a:r>
              <a:rPr lang="ko-KR" altLang="en-US" dirty="0"/>
              <a:t>무기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2 : </a:t>
            </a:r>
            <a:r>
              <a:rPr lang="ko-KR" altLang="en-US" dirty="0"/>
              <a:t>출혈 회복용 아이템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3 : </a:t>
            </a:r>
            <a:r>
              <a:rPr lang="ko-KR" altLang="en-US" dirty="0"/>
              <a:t>체력 회복용 아이템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4 : </a:t>
            </a:r>
            <a:r>
              <a:rPr lang="ko-KR" altLang="en-US" dirty="0"/>
              <a:t>투척용 무기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5 : Key 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A67DEDAF-5AFC-3906-7D3A-93E520A34684}"/>
              </a:ext>
            </a:extLst>
          </p:cNvPr>
          <p:cNvSpPr/>
          <p:nvPr/>
        </p:nvSpPr>
        <p:spPr>
          <a:xfrm>
            <a:off x="2497325" y="1932694"/>
            <a:ext cx="358140" cy="362685"/>
          </a:xfrm>
          <a:prstGeom prst="roundRect">
            <a:avLst/>
          </a:prstGeom>
          <a:solidFill>
            <a:srgbClr val="92D050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7CE2D04D-AAB6-C791-CF67-B479312AF55B}"/>
              </a:ext>
            </a:extLst>
          </p:cNvPr>
          <p:cNvSpPr/>
          <p:nvPr/>
        </p:nvSpPr>
        <p:spPr>
          <a:xfrm>
            <a:off x="2327780" y="2293655"/>
            <a:ext cx="346710" cy="362685"/>
          </a:xfrm>
          <a:prstGeom prst="roundRect">
            <a:avLst/>
          </a:prstGeom>
          <a:solidFill>
            <a:srgbClr val="FFC000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7FB45F2-0373-0426-D0D7-BFAEBAA03B59}"/>
              </a:ext>
            </a:extLst>
          </p:cNvPr>
          <p:cNvSpPr txBox="1"/>
          <p:nvPr/>
        </p:nvSpPr>
        <p:spPr>
          <a:xfrm>
            <a:off x="7514821" y="4021201"/>
            <a:ext cx="3689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좌클릭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공격</a:t>
            </a:r>
            <a:r>
              <a:rPr lang="en-US" altLang="ko-KR" dirty="0"/>
              <a:t>/ </a:t>
            </a:r>
            <a:r>
              <a:rPr lang="ko-KR" altLang="en-US" dirty="0"/>
              <a:t>아이템 사용</a:t>
            </a:r>
            <a:endParaRPr lang="en-US" altLang="ko-KR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4FBC0BC-5562-8297-51DE-7FD145B41138}"/>
              </a:ext>
            </a:extLst>
          </p:cNvPr>
          <p:cNvSpPr txBox="1"/>
          <p:nvPr/>
        </p:nvSpPr>
        <p:spPr>
          <a:xfrm>
            <a:off x="381818" y="942425"/>
            <a:ext cx="5120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키 설정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0131AA3-618C-20D3-1764-B56F4C756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51899E8-9AB8-EC36-0815-F5853F2F65C0}"/>
              </a:ext>
            </a:extLst>
          </p:cNvPr>
          <p:cNvSpPr/>
          <p:nvPr/>
        </p:nvSpPr>
        <p:spPr>
          <a:xfrm>
            <a:off x="2855465" y="1943135"/>
            <a:ext cx="358140" cy="362685"/>
          </a:xfrm>
          <a:prstGeom prst="roundRect">
            <a:avLst/>
          </a:prstGeom>
          <a:solidFill>
            <a:srgbClr val="92D050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275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6878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기술적 </a:t>
            </a:r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요소 및 중점 연구 사항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5CB218-9338-D3C4-B7B2-50D6A113A675}"/>
              </a:ext>
            </a:extLst>
          </p:cNvPr>
          <p:cNvSpPr txBox="1"/>
          <p:nvPr/>
        </p:nvSpPr>
        <p:spPr>
          <a:xfrm>
            <a:off x="490581" y="1267824"/>
            <a:ext cx="10258699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b="1" dirty="0"/>
              <a:t>좀비 </a:t>
            </a:r>
            <a:r>
              <a:rPr lang="ko-KR" altLang="en-US" sz="2800" b="1" dirty="0" err="1"/>
              <a:t>메쉬</a:t>
            </a:r>
            <a:r>
              <a:rPr lang="ko-KR" altLang="en-US" sz="2800" b="1" dirty="0"/>
              <a:t> 절단 구현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AD7321-7395-FD9D-4B60-D1C7BB3E2C14}"/>
              </a:ext>
            </a:extLst>
          </p:cNvPr>
          <p:cNvSpPr txBox="1"/>
          <p:nvPr/>
        </p:nvSpPr>
        <p:spPr>
          <a:xfrm>
            <a:off x="975360" y="2228671"/>
            <a:ext cx="1025869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/>
              <a:t>- Material</a:t>
            </a:r>
            <a:r>
              <a:rPr lang="ko-KR" altLang="en-US" sz="2000" b="1" dirty="0"/>
              <a:t>과 </a:t>
            </a:r>
            <a:r>
              <a:rPr lang="en-US" altLang="ko-KR" sz="2000" b="1" dirty="0"/>
              <a:t>Procedural </a:t>
            </a:r>
            <a:r>
              <a:rPr lang="ko-KR" altLang="en-US" sz="2000" b="1" dirty="0" err="1"/>
              <a:t>메쉬를</a:t>
            </a:r>
            <a:r>
              <a:rPr lang="ko-KR" altLang="en-US" sz="2000" b="1" dirty="0"/>
              <a:t> 이용한 좀비 </a:t>
            </a:r>
            <a:r>
              <a:rPr lang="ko-KR" altLang="en-US" sz="2000" b="1"/>
              <a:t>절단 구현</a:t>
            </a:r>
            <a:endParaRPr lang="en-US" altLang="ko-KR" sz="2000" b="1" dirty="0"/>
          </a:p>
          <a:p>
            <a:endParaRPr lang="ko-KR" altLang="en-US" sz="800" b="1" dirty="0"/>
          </a:p>
          <a:p>
            <a:r>
              <a:rPr lang="en-US" altLang="ko-KR" sz="2000" b="1"/>
              <a:t>- </a:t>
            </a:r>
            <a:r>
              <a:rPr lang="ko-KR" altLang="en-US" sz="2000" b="1"/>
              <a:t>재결합하려고 </a:t>
            </a:r>
            <a:r>
              <a:rPr lang="ko-KR" altLang="en-US" sz="2000" b="1" dirty="0"/>
              <a:t>다가올 </a:t>
            </a:r>
            <a:r>
              <a:rPr lang="ko-KR" altLang="en-US" sz="2000" b="1"/>
              <a:t>시 꾸물거리는 부분 구현</a:t>
            </a:r>
            <a:endParaRPr lang="ko-KR" altLang="en-US" sz="2000" b="1" dirty="0"/>
          </a:p>
          <a:p>
            <a:endParaRPr lang="en-US" altLang="ko-KR" sz="2000" b="1" dirty="0"/>
          </a:p>
          <a:p>
            <a:endParaRPr lang="en-US" altLang="ko-KR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01C6E5-DDAF-4454-B8E7-B0606DC98111}"/>
              </a:ext>
            </a:extLst>
          </p:cNvPr>
          <p:cNvSpPr txBox="1"/>
          <p:nvPr/>
        </p:nvSpPr>
        <p:spPr>
          <a:xfrm>
            <a:off x="490581" y="4106108"/>
            <a:ext cx="1025869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b="1" dirty="0"/>
              <a:t>IOCP</a:t>
            </a:r>
            <a:r>
              <a:rPr lang="ko-KR" altLang="en-US" sz="2800" b="1" dirty="0"/>
              <a:t>를 활용한 </a:t>
            </a:r>
            <a:r>
              <a:rPr lang="ko-KR" altLang="en-US" sz="2800" b="1" dirty="0" err="1"/>
              <a:t>멀티스레드</a:t>
            </a:r>
            <a:r>
              <a:rPr lang="ko-KR" altLang="en-US" sz="2800" b="1" dirty="0"/>
              <a:t> 서버 구현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F1D795-2611-F6BA-802E-B43B1B120FB8}"/>
              </a:ext>
            </a:extLst>
          </p:cNvPr>
          <p:cNvSpPr txBox="1"/>
          <p:nvPr/>
        </p:nvSpPr>
        <p:spPr>
          <a:xfrm>
            <a:off x="975360" y="5177433"/>
            <a:ext cx="102586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/>
              <a:t>IOCP</a:t>
            </a:r>
            <a:r>
              <a:rPr lang="ko-KR" altLang="en-US" sz="2000" b="1" dirty="0"/>
              <a:t>를 활용하여 로비서버와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게임서버를 구현</a:t>
            </a:r>
            <a:endParaRPr lang="en-US" altLang="ko-KR" sz="2000" b="1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EC1A59-D3D2-2D6B-1263-96F53CA30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8" name="그림 7" descr="사람, 페인팅, 예술, 지상이(가) 표시된 사진&#10;&#10;자동 생성된 설명">
            <a:extLst>
              <a:ext uri="{FF2B5EF4-FFF2-40B4-BE49-F238E27FC236}">
                <a16:creationId xmlns:a16="http://schemas.microsoft.com/office/drawing/2014/main" id="{F8E2BF5D-10BA-C51A-FC1C-AB77CA7DC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2511" y="3572814"/>
            <a:ext cx="4814125" cy="266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716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41857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구성원 역할 분담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7A53C8-DE22-71C4-C757-CE8B0E9488C3}"/>
              </a:ext>
            </a:extLst>
          </p:cNvPr>
          <p:cNvSpPr txBox="1"/>
          <p:nvPr/>
        </p:nvSpPr>
        <p:spPr>
          <a:xfrm>
            <a:off x="2050026" y="2333515"/>
            <a:ext cx="3313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/>
              <a:t>이한주</a:t>
            </a:r>
            <a:endParaRPr lang="ko-KR" alt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B20C7F-F083-6905-5D9C-30B20EE9DB60}"/>
              </a:ext>
            </a:extLst>
          </p:cNvPr>
          <p:cNvSpPr txBox="1"/>
          <p:nvPr/>
        </p:nvSpPr>
        <p:spPr>
          <a:xfrm>
            <a:off x="6096000" y="2333515"/>
            <a:ext cx="3313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조상준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BD6201-0DE3-0506-0BB4-D2CD37E05298}"/>
              </a:ext>
            </a:extLst>
          </p:cNvPr>
          <p:cNvSpPr txBox="1"/>
          <p:nvPr/>
        </p:nvSpPr>
        <p:spPr>
          <a:xfrm>
            <a:off x="6096000" y="2795180"/>
            <a:ext cx="331347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/>
              <a:t>(</a:t>
            </a:r>
            <a:r>
              <a:rPr lang="ko-KR" altLang="en-US" sz="2400" b="1"/>
              <a:t>클라이언트</a:t>
            </a:r>
            <a:r>
              <a:rPr lang="en-US" altLang="ko-KR" sz="2400" b="1"/>
              <a:t>)</a:t>
            </a:r>
            <a:endParaRPr lang="en-US" altLang="ko-KR" sz="2400" b="1" dirty="0"/>
          </a:p>
          <a:p>
            <a:pPr algn="ctr"/>
            <a:endParaRPr lang="en-US" altLang="ko-KR" sz="2400" b="1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/>
              <a:t>클라이언트 개발</a:t>
            </a:r>
            <a:endParaRPr lang="en-US" altLang="ko-KR" sz="200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/>
              <a:t>애셋 적용</a:t>
            </a:r>
            <a:endParaRPr lang="en-US" altLang="ko-KR" sz="200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/>
              <a:t>좀비 메쉬 절단 구현</a:t>
            </a:r>
            <a:endParaRPr lang="en-US" altLang="ko-KR" sz="2000"/>
          </a:p>
          <a:p>
            <a:pPr algn="ctr"/>
            <a:endParaRPr lang="en-US" altLang="ko-KR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7860D9-3D67-6FF1-4677-7893A226B4B7}"/>
              </a:ext>
            </a:extLst>
          </p:cNvPr>
          <p:cNvSpPr txBox="1"/>
          <p:nvPr/>
        </p:nvSpPr>
        <p:spPr>
          <a:xfrm>
            <a:off x="1950780" y="2798723"/>
            <a:ext cx="351196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/>
              <a:t>(</a:t>
            </a:r>
            <a:r>
              <a:rPr lang="ko-KR" altLang="en-US" sz="2400" b="1"/>
              <a:t>서버</a:t>
            </a:r>
            <a:r>
              <a:rPr lang="en-US" altLang="ko-KR" sz="2400" b="1"/>
              <a:t>)</a:t>
            </a:r>
            <a:endParaRPr lang="en-US" altLang="ko-KR" sz="2400" b="1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/>
              <a:t>서버 개발</a:t>
            </a:r>
            <a:endParaRPr lang="en-US" altLang="ko-KR" sz="200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/>
              <a:t>서버</a:t>
            </a:r>
            <a:r>
              <a:rPr lang="en-US" altLang="ko-KR" sz="2000"/>
              <a:t>-</a:t>
            </a:r>
            <a:r>
              <a:rPr lang="ko-KR" altLang="en-US" sz="2000"/>
              <a:t>클라이언트 연결</a:t>
            </a:r>
            <a:endParaRPr lang="en-US" altLang="ko-KR" sz="200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/>
              <a:t>동기화</a:t>
            </a:r>
            <a:endParaRPr lang="en-US" altLang="ko-KR" sz="200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9C11DD-0FBA-E7D6-52D9-FC954A19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488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3724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개발내용</a:t>
            </a:r>
            <a:r>
              <a:rPr lang="en-US" altLang="ko-K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</a:t>
            </a:r>
            <a:r>
              <a:rPr lang="ko-KR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서버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9C11DD-0FBA-E7D6-52D9-FC954A19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FED3DB7-051C-5A5B-4DC9-DD513F8D4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84096"/>
            <a:ext cx="6095999" cy="22812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9C8451-3B0A-3AEA-715D-AE7F7D2483C6}"/>
              </a:ext>
            </a:extLst>
          </p:cNvPr>
          <p:cNvSpPr txBox="1"/>
          <p:nvPr/>
        </p:nvSpPr>
        <p:spPr>
          <a:xfrm>
            <a:off x="7970322" y="4762132"/>
            <a:ext cx="285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아이템 오브젝트 동기화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0B6EEE9-75B0-6D30-DE49-D21E51E0B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88" y="1884096"/>
            <a:ext cx="6096000" cy="22954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CBA7B7-A1BA-2BE6-849C-949548ECEC14}"/>
              </a:ext>
            </a:extLst>
          </p:cNvPr>
          <p:cNvSpPr txBox="1"/>
          <p:nvPr/>
        </p:nvSpPr>
        <p:spPr>
          <a:xfrm>
            <a:off x="1620073" y="4762132"/>
            <a:ext cx="285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플레이어 캐릭터 동기화</a:t>
            </a:r>
          </a:p>
        </p:txBody>
      </p:sp>
    </p:spTree>
    <p:extLst>
      <p:ext uri="{BB962C8B-B14F-4D97-AF65-F5344CB8AC3E}">
        <p14:creationId xmlns:p14="http://schemas.microsoft.com/office/powerpoint/2010/main" val="892870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4778</TotalTime>
  <Words>433</Words>
  <Application>Microsoft Office PowerPoint</Application>
  <PresentationFormat>와이드스크린</PresentationFormat>
  <Paragraphs>140</Paragraphs>
  <Slides>15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oqz</cp:lastModifiedBy>
  <cp:revision>83</cp:revision>
  <dcterms:created xsi:type="dcterms:W3CDTF">2015-10-07T05:25:14Z</dcterms:created>
  <dcterms:modified xsi:type="dcterms:W3CDTF">2024-05-28T21:55:53Z</dcterms:modified>
</cp:coreProperties>
</file>

<file path=docProps/thumbnail.jpeg>
</file>